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9" r:id="rId4"/>
    <p:sldId id="260" r:id="rId5"/>
    <p:sldId id="265" r:id="rId6"/>
    <p:sldId id="261" r:id="rId7"/>
    <p:sldId id="269" r:id="rId8"/>
    <p:sldId id="270" r:id="rId9"/>
    <p:sldId id="271" r:id="rId10"/>
    <p:sldId id="267" r:id="rId11"/>
    <p:sldId id="272" r:id="rId12"/>
    <p:sldId id="262" r:id="rId13"/>
    <p:sldId id="263" r:id="rId14"/>
    <p:sldId id="273" r:id="rId15"/>
    <p:sldId id="264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39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9576-FA72-43EE-A70A-2B61BDB98374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6E55-50D1-44DC-A111-7406CFC38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7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F6F7-5860-47CA-86C9-FB0CBCCB78A7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E7F0E-89E9-4D8E-B0C2-48A499949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2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27E2624-0B93-45B0-82A2-28A4F8664AF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27.12.2016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10.12.2014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6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55990" y="1987551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7" y="1700214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7" y="2446339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7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7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55990" y="1987551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7" y="1700214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7" y="2446339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7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7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4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4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bsuir.international/" TargetMode="External"/><Relationship Id="rId5" Type="http://schemas.openxmlformats.org/officeDocument/2006/relationships/hyperlink" Target="http://www.bsuir.by/online/showpage.jsp?PageID=94476&amp;resID=100229&amp;lang=ru&amp;menuItemID=121291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4392488"/>
          </a:xfrm>
          <a:prstGeom prst="rect">
            <a:avLst/>
          </a:prstGeom>
          <a:solidFill>
            <a:srgbClr val="D9D9D9">
              <a:alpha val="69804"/>
            </a:srgbClr>
          </a:solidFill>
        </p:spPr>
        <p:txBody>
          <a:bodyPr wrap="square" tIns="90000" bIns="9000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rgbClr val="FF5050">
                        <a:satMod val="155000"/>
                      </a:srgbClr>
                    </a:gs>
                    <a:gs pos="100000">
                      <a:srgbClr val="FF505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BELARUSIAN STATE  UNIVERSITY 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rgbClr val="FF5050">
                        <a:satMod val="155000"/>
                      </a:srgbClr>
                    </a:gs>
                    <a:gs pos="100000">
                      <a:srgbClr val="FF505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OF INFORMATICS  AND RADIOELECTRONICS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ru-RU" sz="800" b="1" spc="50" dirty="0">
              <a:ln w="11430"/>
              <a:gradFill>
                <a:gsLst>
                  <a:gs pos="25000">
                    <a:srgbClr val="FF5050">
                      <a:satMod val="155000"/>
                    </a:srgbClr>
                  </a:gs>
                  <a:gs pos="100000">
                    <a:srgbClr val="FF505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Outputs of TEMPUS project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«Promoting </a:t>
            </a:r>
            <a:r>
              <a:rPr lang="en-US" sz="2000" b="1" spc="50" dirty="0" err="1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Internationalisation</a:t>
            </a: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of HEIs </a:t>
            </a:r>
            <a:b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 Eastern </a:t>
            </a:r>
            <a:r>
              <a:rPr lang="en-US" sz="2000" b="1" spc="50" dirty="0" err="1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Neighbourhood</a:t>
            </a: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Countries through </a:t>
            </a:r>
            <a:b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Cultural and Structural Adaptations»</a:t>
            </a:r>
            <a:b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en-US" sz="2000" b="1" spc="50" dirty="0" smtClean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within December 2013 – June 2016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spc="50" dirty="0" smtClean="0">
              <a:ln w="11430"/>
              <a:solidFill>
                <a:srgbClr val="20039B"/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400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Elena </a:t>
            </a:r>
            <a:r>
              <a:rPr lang="en-US" sz="1400" spc="50" dirty="0" err="1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Bakunova</a:t>
            </a:r>
            <a:r>
              <a:rPr lang="en-US" sz="1400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en-US" sz="1400" u="sng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oms@bsuir.by</a:t>
            </a:r>
          </a:p>
        </p:txBody>
      </p:sp>
      <p:pic>
        <p:nvPicPr>
          <p:cNvPr id="5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akunova\AppData\Local\Temp\LogosBeneficairesTempusRIGHTvec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947330"/>
            <a:ext cx="7416824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WP3: </a:t>
            </a:r>
            <a:r>
              <a:rPr lang="en-GB" sz="2000" b="1" dirty="0" err="1" smtClean="0"/>
              <a:t>Operationalization</a:t>
            </a:r>
            <a:r>
              <a:rPr lang="en-GB" sz="2000" b="1" dirty="0" smtClean="0"/>
              <a:t> of internationalization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3.1.</a:t>
            </a:r>
            <a:r>
              <a:rPr lang="ru-RU" sz="2000" i="1" dirty="0" smtClean="0"/>
              <a:t> </a:t>
            </a:r>
            <a:r>
              <a:rPr lang="en-GB" sz="2000" i="1" dirty="0" smtClean="0"/>
              <a:t>Revised 2 academic programmes per HEI </a:t>
            </a:r>
            <a:endParaRPr lang="ru-RU" sz="2000" i="1" dirty="0" smtClean="0"/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0039B"/>
                </a:solidFill>
              </a:rPr>
              <a:t>Master degree programme ‘Information Security in Telecommunications’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Revision of syllabi ‘Protection of Telecommunication Sites from Unauthorized Access’:</a:t>
            </a:r>
          </a:p>
          <a:p>
            <a:pPr marL="355600" lvl="1">
              <a:spcAft>
                <a:spcPts val="600"/>
              </a:spcAft>
            </a:pPr>
            <a:r>
              <a:rPr lang="en-US" sz="2000" dirty="0" smtClean="0"/>
              <a:t>- Student learning outcomes (to master internationally recognized Information Security Management approaches)</a:t>
            </a:r>
          </a:p>
          <a:p>
            <a:pPr marL="355600" lvl="1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Teaching and learning activities (international IS principles with reference to domestic legislations; e-tutorials in English; mixed group work; glossaries of technical terms in domestic languages; intercultural groups and discussions; application of digital communication technologies (web-site, </a:t>
            </a:r>
            <a:r>
              <a:rPr lang="en-US" sz="2000" dirty="0" err="1" smtClean="0"/>
              <a:t>google</a:t>
            </a:r>
            <a:r>
              <a:rPr lang="en-US" sz="2000" dirty="0" smtClean="0"/>
              <a:t>-forms, </a:t>
            </a:r>
            <a:r>
              <a:rPr lang="en-US" sz="2000" dirty="0" err="1" smtClean="0"/>
              <a:t>google</a:t>
            </a:r>
            <a:r>
              <a:rPr lang="en-US" sz="2000" dirty="0" smtClean="0"/>
              <a:t>-disk)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076408"/>
            <a:ext cx="74168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WP4: Quality Control and Monitoring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4.1.Quality control and monitoring plan and tools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Feedback done before and after each staff training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4.2.Report on WPs achievements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Reports on every 6-months results presented to national government bodies, 12-months - to CESIE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Monitoring reports (experts’ site visit, E+ National Office, </a:t>
            </a:r>
            <a:r>
              <a:rPr lang="en-GB" sz="2000" dirty="0" err="1" smtClean="0"/>
              <a:t>grantholder’s</a:t>
            </a:r>
            <a:r>
              <a:rPr lang="en-GB" sz="2000" dirty="0" smtClean="0"/>
              <a:t> visits)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4.3.Annual monitoring reports by the </a:t>
            </a:r>
            <a:r>
              <a:rPr lang="en-GB" sz="2000" i="1" dirty="0" err="1" smtClean="0"/>
              <a:t>grantholder</a:t>
            </a:r>
            <a:r>
              <a:rPr lang="en-GB" sz="2000" i="1" dirty="0" smtClean="0"/>
              <a:t> and EU partners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financial report for 2014 presented by January 2015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financial report for 2015 is under processing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076408"/>
            <a:ext cx="74168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WP5: Dissemination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5.1.Project web-site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Project page done at BSUIR web portal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5.2.Raised awareness through two annual conferences and mass media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News published at </a:t>
            </a:r>
            <a:r>
              <a:rPr lang="en-GB" sz="2000" dirty="0" smtClean="0">
                <a:solidFill>
                  <a:srgbClr val="0070C0"/>
                </a:solidFill>
                <a:hlinkClick r:id="rId5"/>
              </a:rPr>
              <a:t>BSUIR web portal </a:t>
            </a:r>
            <a:r>
              <a:rPr lang="en-GB" sz="2000" dirty="0" smtClean="0"/>
              <a:t>&amp; </a:t>
            </a:r>
            <a:r>
              <a:rPr lang="en-GB" sz="2000" dirty="0" smtClean="0">
                <a:hlinkClick r:id="rId6"/>
              </a:rPr>
              <a:t>IRO </a:t>
            </a:r>
            <a:r>
              <a:rPr lang="en-GB" sz="2000" dirty="0" err="1" smtClean="0">
                <a:hlinkClick r:id="rId6"/>
              </a:rPr>
              <a:t>Facebook</a:t>
            </a:r>
            <a:r>
              <a:rPr lang="en-GB" sz="2000" dirty="0" smtClean="0">
                <a:hlinkClick r:id="rId6"/>
              </a:rPr>
              <a:t> page</a:t>
            </a:r>
            <a:endParaRPr lang="en-GB" sz="2000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Scientific articles published in conference proceedings 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Project achievements presented at information days in BSUIR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Participation in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Conference on internationalization in higher education </a:t>
            </a:r>
            <a:r>
              <a:rPr lang="ru-RU" sz="2000" dirty="0" smtClean="0"/>
              <a:t>PICASA-2015 </a:t>
            </a:r>
            <a:r>
              <a:rPr lang="en-US" sz="2000" dirty="0" smtClean="0"/>
              <a:t>(</a:t>
            </a:r>
            <a:r>
              <a:rPr lang="ru-RU" sz="2000" dirty="0" smtClean="0"/>
              <a:t>19-20.11.2015, </a:t>
            </a:r>
            <a:r>
              <a:rPr lang="en-US" sz="2000" dirty="0" smtClean="0"/>
              <a:t>Armenia)</a:t>
            </a:r>
            <a:endParaRPr lang="en-GB" sz="2000" dirty="0" smtClean="0"/>
          </a:p>
          <a:p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15616" y="753815"/>
            <a:ext cx="7416824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</a:t>
            </a:r>
            <a:r>
              <a:rPr lang="ru-RU" sz="2000" b="1" dirty="0" smtClean="0"/>
              <a:t>6</a:t>
            </a:r>
            <a:r>
              <a:rPr lang="en-GB" sz="2000" b="1" dirty="0" smtClean="0"/>
              <a:t>: Sustainability </a:t>
            </a:r>
            <a:endParaRPr lang="ru-RU" sz="2000" dirty="0" smtClean="0"/>
          </a:p>
          <a:p>
            <a:pPr marL="0" lvl="1">
              <a:spcAft>
                <a:spcPts val="600"/>
              </a:spcAft>
            </a:pPr>
            <a:r>
              <a:rPr lang="ru-RU" sz="2000" i="1" dirty="0" smtClean="0"/>
              <a:t>6</a:t>
            </a:r>
            <a:r>
              <a:rPr lang="en-GB" sz="2000" i="1" dirty="0" smtClean="0"/>
              <a:t>.1.</a:t>
            </a:r>
            <a:r>
              <a:rPr lang="ru-RU" sz="2000" i="1" dirty="0" smtClean="0"/>
              <a:t> </a:t>
            </a:r>
            <a:r>
              <a:rPr lang="en-US" sz="2000" i="1" dirty="0" smtClean="0"/>
              <a:t>Adoption of internationalization framework by HEIs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BSUIR Policy on </a:t>
            </a:r>
            <a:r>
              <a:rPr lang="en-GB" sz="2000" dirty="0" smtClean="0"/>
              <a:t>Internationalization is d</a:t>
            </a:r>
            <a:r>
              <a:rPr lang="en-US" sz="2000" dirty="0" err="1" smtClean="0"/>
              <a:t>eveloped</a:t>
            </a:r>
            <a:r>
              <a:rPr lang="en-US" sz="2000" dirty="0" smtClean="0"/>
              <a:t> </a:t>
            </a:r>
            <a:r>
              <a:rPr lang="en-GB" sz="2000" dirty="0" smtClean="0"/>
              <a:t>&amp; integrated into BSUIR Development Programme for years </a:t>
            </a:r>
            <a:r>
              <a:rPr lang="ru-RU" sz="2000" dirty="0" smtClean="0"/>
              <a:t>2016-2020</a:t>
            </a:r>
            <a:r>
              <a:rPr lang="en-US" sz="2000" dirty="0" smtClean="0"/>
              <a:t> (approved by University Council in Jan 2016)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Adopted BSUIR local acts regulating: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- student exchange between BSUIR and </a:t>
            </a:r>
            <a:r>
              <a:rPr lang="it-IT" sz="2000" dirty="0" smtClean="0"/>
              <a:t>L.N.Gumilyov Eurasian National University (Kazakhstan)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competitive selection of participants for Erasmus</a:t>
            </a:r>
            <a:r>
              <a:rPr lang="ru-RU" sz="2000" dirty="0" smtClean="0"/>
              <a:t>+, КА1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768906"/>
            <a:ext cx="763284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WP7: Management of the project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7.1.Efficient &amp; effective project implementation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Kick-off meeting on 21-24.01.2014</a:t>
            </a:r>
          </a:p>
          <a:p>
            <a:pPr marL="355600">
              <a:spcAft>
                <a:spcPts val="600"/>
              </a:spcAft>
            </a:pPr>
            <a:r>
              <a:rPr lang="en-GB" sz="2000" dirty="0" err="1" smtClean="0"/>
              <a:t>A.Osipov</a:t>
            </a:r>
            <a:r>
              <a:rPr lang="en-GB" sz="2000" dirty="0" smtClean="0"/>
              <a:t> included into Project Governing Board by 07.02.2014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Project national approval and Project Management Committee by August 2014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BSU appointed as local country coordinator 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Regular coordination meetings, etc.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8821" y="460416"/>
            <a:ext cx="5426487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РЕЗУЛЬТАТЫ БГУИР</a:t>
            </a:r>
            <a:endParaRPr lang="en-US" sz="2400" b="1" spc="50" dirty="0" smtClean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1196752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TOTAL spent by BSUIR within the reporting period: </a:t>
            </a:r>
            <a:br>
              <a:rPr lang="en-GB" sz="2000" b="1" dirty="0" smtClean="0"/>
            </a:br>
            <a:r>
              <a:rPr lang="en-GB" sz="2000" b="1" dirty="0" smtClean="0"/>
              <a:t>				      </a:t>
            </a:r>
            <a:r>
              <a:rPr lang="ru-RU" sz="2000" b="1" dirty="0" smtClean="0"/>
              <a:t>16</a:t>
            </a:r>
            <a:r>
              <a:rPr lang="en-US" sz="2000" b="1" dirty="0" smtClean="0"/>
              <a:t> </a:t>
            </a:r>
            <a:r>
              <a:rPr lang="en-GB" sz="2000" b="1" dirty="0" smtClean="0"/>
              <a:t>8</a:t>
            </a:r>
            <a:r>
              <a:rPr lang="ru-RU" sz="2000" b="1" dirty="0" smtClean="0"/>
              <a:t>6</a:t>
            </a:r>
            <a:r>
              <a:rPr lang="en-GB" sz="2000" b="1" dirty="0" smtClean="0"/>
              <a:t>9 </a:t>
            </a:r>
            <a:r>
              <a:rPr lang="ru-RU" sz="2000" b="1" dirty="0" smtClean="0"/>
              <a:t>евро </a:t>
            </a:r>
            <a:r>
              <a:rPr lang="en-GB" sz="2000" b="1" dirty="0" smtClean="0"/>
              <a:t>(Tempus grant)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672" y="2132856"/>
          <a:ext cx="5904656" cy="293451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944216"/>
                <a:gridCol w="2160240"/>
                <a:gridCol w="1800200"/>
              </a:tblGrid>
              <a:tr h="936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Source</a:t>
                      </a:r>
                      <a:r>
                        <a:rPr lang="en-US" sz="1800" baseline="0" dirty="0" smtClean="0"/>
                        <a:t> of funding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Total project budget, Euro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spent, Euro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47625" marB="47625">
                    <a:solidFill>
                      <a:srgbClr val="002060"/>
                    </a:solidFill>
                  </a:tcPr>
                </a:tc>
              </a:tr>
              <a:tr h="822275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Donor </a:t>
                      </a:r>
                      <a:br>
                        <a:rPr lang="en-US" sz="1800" b="1" dirty="0" smtClean="0"/>
                      </a:br>
                      <a:r>
                        <a:rPr lang="ru-RU" sz="1800" b="1" baseline="0" dirty="0" smtClean="0"/>
                        <a:t>(</a:t>
                      </a:r>
                      <a:r>
                        <a:rPr lang="en-US" sz="1800" b="1" baseline="0" dirty="0" smtClean="0"/>
                        <a:t>EU budget</a:t>
                      </a:r>
                      <a:r>
                        <a:rPr lang="ru-RU" sz="1800" b="1" baseline="0" dirty="0" smtClean="0"/>
                        <a:t>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/>
                        <a:t>42 510,72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16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en-US" sz="1800" b="1" dirty="0" smtClean="0"/>
                        <a:t>869,43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</a:tr>
              <a:tr h="1176131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Co-financing</a:t>
                      </a:r>
                      <a:r>
                        <a:rPr lang="ru-RU" sz="1800" b="1" dirty="0" smtClean="0"/>
                        <a:t> (</a:t>
                      </a:r>
                      <a:r>
                        <a:rPr lang="en-US" sz="1800" b="1" dirty="0" smtClean="0"/>
                        <a:t>BSUIR budget</a:t>
                      </a:r>
                      <a:r>
                        <a:rPr lang="ru-RU" sz="1800" b="1" dirty="0" smtClean="0"/>
                        <a:t>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/>
                        <a:t>4 871,02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47625" marB="47625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268760"/>
            <a:ext cx="770485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WP1: Institutional capacity building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1.2.Training of administrative &amp; academic staff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Administrative staff training in Graz done on 27-31.05.2014,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A.Osipov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First Vice-Rector,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E.Bakunova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IRO Head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Academic staff training in Leuven done on 17-21.06.2014,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U.Parkhimenka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Economics Dpt. Head,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N.Nasonova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Ass. Professor of Information Security Dpt.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144463" algn="l"/>
                <a:tab pos="638175" algn="l"/>
              </a:tabLst>
            </a:pPr>
            <a:r>
              <a:rPr lang="en-GB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1.3.Revision of the functions and role of international affairs unit </a:t>
            </a:r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Done on 04-23.09.2014 by International Office staff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lang="en-GB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1.4.Purchase of equipment and software</a:t>
            </a:r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 done yet, scheduled for 2016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158418"/>
            <a:ext cx="7200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WP2: Development of internationalization framework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2.1.Concept paper on internationalization of HEIs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Benchmarking of approaches to internationalization done on 05.05-16.05.2014, </a:t>
            </a:r>
            <a:r>
              <a:rPr lang="en-GB" sz="2000" dirty="0" err="1" smtClean="0"/>
              <a:t>A.Osipov</a:t>
            </a:r>
            <a:r>
              <a:rPr lang="en-GB" sz="2000" dirty="0" smtClean="0"/>
              <a:t>, IRO staff, </a:t>
            </a:r>
            <a:r>
              <a:rPr lang="en-GB" sz="2000" dirty="0" err="1" smtClean="0"/>
              <a:t>U.Parkhimenka</a:t>
            </a:r>
            <a:r>
              <a:rPr lang="en-GB" sz="2000" dirty="0" smtClean="0"/>
              <a:t>, </a:t>
            </a:r>
            <a:r>
              <a:rPr lang="en-GB" sz="2000" dirty="0" err="1" smtClean="0"/>
              <a:t>N.Nasonova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2.2.New strategies and policies on internationalization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Workshop for developing strategies and policies in Genoa done on 23-27.11.2014, </a:t>
            </a:r>
            <a:r>
              <a:rPr lang="en-GB" sz="2000" dirty="0" err="1" smtClean="0"/>
              <a:t>A.Osipov</a:t>
            </a:r>
            <a:r>
              <a:rPr lang="en-GB" sz="2000" dirty="0" smtClean="0"/>
              <a:t>, </a:t>
            </a:r>
            <a:r>
              <a:rPr lang="en-GB" sz="2000" dirty="0" err="1" smtClean="0"/>
              <a:t>E.Bakunova</a:t>
            </a:r>
            <a:endParaRPr lang="ru-RU" sz="2000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Experts’ site visit to BSUIR done on 22-27.03.2015, </a:t>
            </a:r>
            <a:r>
              <a:rPr lang="en-GB" sz="2000" dirty="0" err="1" smtClean="0"/>
              <a:t>B.Middlemas</a:t>
            </a:r>
            <a:r>
              <a:rPr lang="en-GB" sz="2000" dirty="0" smtClean="0"/>
              <a:t>, PICASA Local Coordinator, </a:t>
            </a:r>
            <a:br>
              <a:rPr lang="en-GB" sz="2000" dirty="0" smtClean="0"/>
            </a:br>
            <a:r>
              <a:rPr lang="en-GB" sz="2000" dirty="0" err="1" smtClean="0"/>
              <a:t>Roehampton</a:t>
            </a:r>
            <a:r>
              <a:rPr lang="en-GB" sz="2000" dirty="0" smtClean="0"/>
              <a:t> University, UK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BSUIR Policy on </a:t>
            </a:r>
            <a:r>
              <a:rPr lang="en-GB" sz="2000" dirty="0" smtClean="0"/>
              <a:t>Internationalization &amp; its integration into BSUIR Development Programme for years </a:t>
            </a:r>
            <a:r>
              <a:rPr lang="ru-RU" sz="2000" dirty="0" smtClean="0"/>
              <a:t>2016-2020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01-12.</a:t>
            </a:r>
            <a:r>
              <a:rPr lang="ru-RU" sz="2000" dirty="0" smtClean="0"/>
              <a:t>2015)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8821" y="460416"/>
            <a:ext cx="5426487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РЕЗУЛЬТАТЫ БГУИР</a:t>
            </a:r>
            <a:endParaRPr lang="en-US" sz="2400" b="1" spc="50" dirty="0" smtClean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076408"/>
            <a:ext cx="74888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WP2: Development of internationalization framework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2.2.</a:t>
            </a:r>
            <a:r>
              <a:rPr lang="ru-RU" sz="2000" i="1" dirty="0" smtClean="0"/>
              <a:t> </a:t>
            </a:r>
            <a:r>
              <a:rPr lang="en-GB" sz="2000" i="1" dirty="0" smtClean="0"/>
              <a:t>New strategies and policies on internationalization</a:t>
            </a:r>
            <a:endParaRPr lang="ru-RU" sz="2000" i="1" dirty="0" smtClean="0"/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new Belarusian NQF based on ISCED-2013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local acts regulating: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- student exchange between BSUIR and </a:t>
            </a:r>
            <a:r>
              <a:rPr lang="it-IT" sz="2000" dirty="0" smtClean="0"/>
              <a:t>L.N.Gumilyov Eurasian National University (Kazakhstan)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competitive selection of participants for Erasmus</a:t>
            </a:r>
            <a:r>
              <a:rPr lang="ru-RU" sz="2000" dirty="0" smtClean="0"/>
              <a:t>+, КА1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2.4. In-house trainings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Info-seminar for BSUIR students and staff “</a:t>
            </a:r>
            <a:r>
              <a:rPr lang="en-US" sz="2000" dirty="0" err="1" smtClean="0"/>
              <a:t>Study&amp;Research</a:t>
            </a:r>
            <a:r>
              <a:rPr lang="en-US" sz="2000" dirty="0" smtClean="0"/>
              <a:t> Opportunities in Germany” </a:t>
            </a:r>
            <a:r>
              <a:rPr lang="ru-RU" sz="2000" dirty="0" smtClean="0"/>
              <a:t>(29.09.2015 г.)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Trainings for BSUIR Master students and academic staff preparing for internships abroad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865450"/>
            <a:ext cx="741682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WP3: </a:t>
            </a:r>
            <a:r>
              <a:rPr lang="en-GB" sz="2000" b="1" dirty="0" err="1" smtClean="0"/>
              <a:t>Operationalization</a:t>
            </a:r>
            <a:r>
              <a:rPr lang="en-GB" sz="2000" b="1" dirty="0" smtClean="0"/>
              <a:t> of internationalization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3.1.Revised 2 academic programmes per HEI </a:t>
            </a:r>
            <a:endParaRPr lang="ru-RU" sz="2000" i="1" dirty="0" smtClean="0"/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Since 2013 - ‘Digital marketing’ (more focus on SEO, SMM, context and media advertisement, etc.)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Teaching of foreign students </a:t>
            </a:r>
            <a:r>
              <a:rPr lang="it-IT" sz="2000" dirty="0" smtClean="0"/>
              <a:t>(Russia, Nigeria, Turkmenistan, Azerbaijan, Kazakhstan) with m</a:t>
            </a:r>
            <a:r>
              <a:rPr lang="en-US" sz="2000" dirty="0" smtClean="0"/>
              <a:t>ore hours in Russian lang.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Since 2015 - deputy head of the Economics department (deals with foreign students academic issues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Revision of sillabi (to train more ICOMs):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– International marketing and foreign trade </a:t>
            </a:r>
            <a:r>
              <a:rPr lang="it-IT" sz="2000" dirty="0" smtClean="0"/>
              <a:t>activities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– Foreign language (mostly English) with </a:t>
            </a:r>
            <a:r>
              <a:rPr lang="it-IT" sz="2000" dirty="0" smtClean="0"/>
              <a:t>emphasis on professional (marketing) terminology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– Technologies of selling, negotiations and </a:t>
            </a:r>
            <a:r>
              <a:rPr lang="it-IT" sz="2000" dirty="0" smtClean="0"/>
              <a:t>presentation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980728"/>
            <a:ext cx="7416824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WP3: </a:t>
            </a:r>
            <a:r>
              <a:rPr lang="en-GB" sz="2000" b="1" dirty="0" err="1" smtClean="0"/>
              <a:t>Operationalization</a:t>
            </a:r>
            <a:r>
              <a:rPr lang="en-GB" sz="2000" b="1" dirty="0" smtClean="0"/>
              <a:t> of internationalization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3.1.Revised 2 academic programmes per HEI </a:t>
            </a:r>
            <a:endParaRPr lang="ru-RU" sz="2000" i="1" dirty="0" smtClean="0"/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Guest professors/experts: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March, 2016 – L. Kiseleva, IM Action, Lecture on doing digital marketing for Western markets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February, 2016 - E. Beloozerova, ARTOX media Moscow, seminar on Internet marketing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6433" r="11661" b="18271"/>
          <a:stretch>
            <a:fillRect/>
          </a:stretch>
        </p:blipFill>
        <p:spPr bwMode="auto">
          <a:xfrm>
            <a:off x="1691680" y="400506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044" y="3969060"/>
            <a:ext cx="2052228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908720"/>
            <a:ext cx="74168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WP3: </a:t>
            </a:r>
            <a:r>
              <a:rPr lang="en-GB" sz="2000" b="1" dirty="0" err="1" smtClean="0"/>
              <a:t>Operationalization</a:t>
            </a:r>
            <a:r>
              <a:rPr lang="en-GB" sz="2000" b="1" dirty="0" smtClean="0"/>
              <a:t> of internationalization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3.1.Revised 2 academic programmes per HEI </a:t>
            </a:r>
            <a:endParaRPr lang="ru-RU" sz="2000" i="1" dirty="0" smtClean="0"/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Guest professors/experts: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October, 2014 - Dr. J. Westover, Utah University, lecture on employees motivation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May, 2014 - Video-conferencing with Samara State Technical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University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March, 2014 - Prof. Dr. V. Ronge, Wuppertal University, seminar on cultural management</a:t>
            </a:r>
          </a:p>
          <a:p>
            <a:pPr marL="355600"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4527"/>
          <a:stretch>
            <a:fillRect/>
          </a:stretch>
        </p:blipFill>
        <p:spPr bwMode="auto">
          <a:xfrm>
            <a:off x="1763688" y="4653136"/>
            <a:ext cx="2381250" cy="15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12307" t="24349" r="15610" b="22785"/>
          <a:stretch>
            <a:fillRect/>
          </a:stretch>
        </p:blipFill>
        <p:spPr bwMode="auto">
          <a:xfrm>
            <a:off x="5076056" y="4653136"/>
            <a:ext cx="29523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124744"/>
            <a:ext cx="7416824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WP3: </a:t>
            </a:r>
            <a:r>
              <a:rPr lang="en-GB" sz="2000" b="1" dirty="0" err="1" smtClean="0"/>
              <a:t>Operationalization</a:t>
            </a:r>
            <a:r>
              <a:rPr lang="en-GB" sz="2000" b="1" dirty="0" smtClean="0"/>
              <a:t> of internationalization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3.1.Revised 2 academic programmes per HEI </a:t>
            </a:r>
            <a:endParaRPr lang="ru-RU" sz="2000" i="1" dirty="0" smtClean="0"/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Trainings abroad (faculty&amp;students):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Pforzheim, Germany, 2013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Mittweida, Germany, 2014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Brussels, Belgium, 2015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Bialystok, Poland, 2016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906" y="2924944"/>
            <a:ext cx="3710558" cy="27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351" y="460416"/>
            <a:ext cx="464742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OUTPUTS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Эмблема Премии Правительства 2011 - версия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40000" y="6165304"/>
            <a:ext cx="442674" cy="5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1317103"/>
            <a:ext cx="741682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WP3: </a:t>
            </a:r>
            <a:r>
              <a:rPr lang="en-GB" sz="2000" b="1" dirty="0" err="1" smtClean="0"/>
              <a:t>Operationalization</a:t>
            </a:r>
            <a:r>
              <a:rPr lang="en-GB" sz="2000" b="1" dirty="0" smtClean="0"/>
              <a:t> of internationalization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/>
              <a:t>3.1.</a:t>
            </a:r>
            <a:r>
              <a:rPr lang="ru-RU" sz="2000" i="1" dirty="0" smtClean="0"/>
              <a:t> </a:t>
            </a:r>
            <a:r>
              <a:rPr lang="en-GB" sz="2000" i="1" dirty="0" smtClean="0"/>
              <a:t>Revised 2 academic programmes per HEI </a:t>
            </a:r>
            <a:endParaRPr lang="ru-RU" sz="2000" i="1" dirty="0" smtClean="0"/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0039B"/>
                </a:solidFill>
              </a:rPr>
              <a:t>Master degree programme ‘Information Security in Telecommunications’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Teaching foreign students from Libya, Iraq, Iran, Nigeria, Turkmenistan in English language</a:t>
            </a:r>
            <a:endParaRPr lang="ru-RU" sz="2000" dirty="0" smtClean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1" t="28284" r="19434" b="28506"/>
          <a:stretch>
            <a:fillRect/>
          </a:stretch>
        </p:blipFill>
        <p:spPr bwMode="auto">
          <a:xfrm>
            <a:off x="2684383" y="3429000"/>
            <a:ext cx="5560025" cy="32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4">
      <a:dk1>
        <a:srgbClr val="4D4D4D"/>
      </a:dk1>
      <a:lt1>
        <a:srgbClr val="FFFFFF"/>
      </a:lt1>
      <a:dk2>
        <a:srgbClr val="4D4D4D"/>
      </a:dk2>
      <a:lt2>
        <a:srgbClr val="6600CC"/>
      </a:lt2>
      <a:accent1>
        <a:srgbClr val="51358C"/>
      </a:accent1>
      <a:accent2>
        <a:srgbClr val="FF5050"/>
      </a:accent2>
      <a:accent3>
        <a:srgbClr val="FFFFFF"/>
      </a:accent3>
      <a:accent4>
        <a:srgbClr val="404040"/>
      </a:accent4>
      <a:accent5>
        <a:srgbClr val="B3AEC5"/>
      </a:accent5>
      <a:accent6>
        <a:srgbClr val="E74848"/>
      </a:accent6>
      <a:hlink>
        <a:srgbClr val="CCCCFF"/>
      </a:hlink>
      <a:folHlink>
        <a:srgbClr val="DDDDDD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00001 1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0066CC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CC99FF"/>
      </a:hlink>
      <a:folHlink>
        <a:srgbClr val="CCEC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978</Words>
  <Application>Microsoft Office PowerPoint</Application>
  <PresentationFormat>Экран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template</vt:lpstr>
      <vt:lpstr>1_template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bakunova</dc:creator>
  <cp:lastModifiedBy>elib</cp:lastModifiedBy>
  <cp:revision>81</cp:revision>
  <dcterms:created xsi:type="dcterms:W3CDTF">2015-03-13T12:21:49Z</dcterms:created>
  <dcterms:modified xsi:type="dcterms:W3CDTF">2016-12-27T10:52:20Z</dcterms:modified>
</cp:coreProperties>
</file>